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6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3" r:id="rId11"/>
    <p:sldId id="267" r:id="rId1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EAEAEA"/>
    <a:srgbClr val="6699FF"/>
    <a:srgbClr val="00FF00"/>
    <a:srgbClr val="FF0066"/>
    <a:srgbClr val="33CC33"/>
    <a:srgbClr val="66FF33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4" autoAdjust="0"/>
    <p:restoredTop sz="99314" autoAdjust="0"/>
  </p:normalViewPr>
  <p:slideViewPr>
    <p:cSldViewPr>
      <p:cViewPr varScale="1">
        <p:scale>
          <a:sx n="115" d="100"/>
          <a:sy n="115" d="100"/>
        </p:scale>
        <p:origin x="43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263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>
            <a:extLst>
              <a:ext uri="{FF2B5EF4-FFF2-40B4-BE49-F238E27FC236}">
                <a16:creationId xmlns:a16="http://schemas.microsoft.com/office/drawing/2014/main" id="{EDED4652-7CDC-5364-9311-F3180A50C32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4771" name="Rectangle 3">
            <a:extLst>
              <a:ext uri="{FF2B5EF4-FFF2-40B4-BE49-F238E27FC236}">
                <a16:creationId xmlns:a16="http://schemas.microsoft.com/office/drawing/2014/main" id="{79DF1FD2-7528-8608-FFED-5E92F457268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4772" name="Rectangle 4">
            <a:extLst>
              <a:ext uri="{FF2B5EF4-FFF2-40B4-BE49-F238E27FC236}">
                <a16:creationId xmlns:a16="http://schemas.microsoft.com/office/drawing/2014/main" id="{6615F8ED-7047-EEB0-0D64-6865D091562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4773" name="Rectangle 5">
            <a:extLst>
              <a:ext uri="{FF2B5EF4-FFF2-40B4-BE49-F238E27FC236}">
                <a16:creationId xmlns:a16="http://schemas.microsoft.com/office/drawing/2014/main" id="{022C3961-EDBC-076A-BB07-79D0BA86DAF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8AC2C89-1AD6-480D-AB6A-F205CEC918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>
            <a:extLst>
              <a:ext uri="{FF2B5EF4-FFF2-40B4-BE49-F238E27FC236}">
                <a16:creationId xmlns:a16="http://schemas.microsoft.com/office/drawing/2014/main" id="{26834FCB-8217-4911-1781-E5DAC7269E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1843" name="Rectangle 3">
            <a:extLst>
              <a:ext uri="{FF2B5EF4-FFF2-40B4-BE49-F238E27FC236}">
                <a16:creationId xmlns:a16="http://schemas.microsoft.com/office/drawing/2014/main" id="{A33A901A-9537-CF18-B67A-9FF0D824D84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4AA4C5A-47EF-2944-FAB7-B825D8D3D71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1845" name="Rectangle 5">
            <a:extLst>
              <a:ext uri="{FF2B5EF4-FFF2-40B4-BE49-F238E27FC236}">
                <a16:creationId xmlns:a16="http://schemas.microsoft.com/office/drawing/2014/main" id="{F7947C7A-2A28-CC3E-640E-1759909E223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91846" name="Rectangle 6">
            <a:extLst>
              <a:ext uri="{FF2B5EF4-FFF2-40B4-BE49-F238E27FC236}">
                <a16:creationId xmlns:a16="http://schemas.microsoft.com/office/drawing/2014/main" id="{C8CAF04B-4381-A101-7CF1-A1E0AFDF86A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1847" name="Rectangle 7">
            <a:extLst>
              <a:ext uri="{FF2B5EF4-FFF2-40B4-BE49-F238E27FC236}">
                <a16:creationId xmlns:a16="http://schemas.microsoft.com/office/drawing/2014/main" id="{BFEC9ECE-E810-EB69-AFEE-F2629BF1E7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33CA61D-ADE3-48D3-B509-FA101E72AA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0318CB06-05CC-ED60-CB2F-8228C80FE9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897BFA1-C9ED-4512-9DA1-0511DC84E806}" type="slidenum">
              <a:rPr lang="en-US" altLang="zh-CN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A8F02D5-5CE0-5864-27B1-02C4483D09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81BDA19A-F8BB-20ED-07E3-13538F162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F016BA7A-188A-66C1-95E6-9C50206381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B76E135-9F19-4326-839D-42EEF13A4F2E}" type="slidenum">
              <a:rPr lang="en-US" altLang="zh-CN"/>
              <a:pPr>
                <a:spcBef>
                  <a:spcPct val="0"/>
                </a:spcBef>
              </a:pPr>
              <a:t>3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0447989B-67D1-FBEF-BA55-DB70F85AF4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59773C64-4346-28ED-13E2-165858953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B4267-FD12-436C-A400-74799FCF0C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1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83267" y="1989139"/>
            <a:ext cx="9120717" cy="1684337"/>
          </a:xfrm>
        </p:spPr>
        <p:txBody>
          <a:bodyPr/>
          <a:lstStyle>
            <a:lvl1pPr algn="ctr">
              <a:defRPr sz="5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51618" y="4005263"/>
            <a:ext cx="7818967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ea typeface="华文细黑" pitchFamily="2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7123827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8820508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64085" y="274639"/>
            <a:ext cx="2618316" cy="6034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2785" y="274639"/>
            <a:ext cx="7658100" cy="6034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12611953"/>
      </p:ext>
    </p:extLst>
  </p:cSld>
  <p:clrMapOvr>
    <a:masterClrMapping/>
  </p:clrMapOvr>
  <p:transition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FD94275-EC93-C87A-6BBB-425F151882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99519" y="2688324"/>
            <a:ext cx="840963" cy="840963"/>
          </a:xfrm>
          <a:prstGeom prst="ellipse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7DDEA5-75C4-FF17-3A23-7ECAF0CD4B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247518" y="2688324"/>
            <a:ext cx="840963" cy="840963"/>
          </a:xfrm>
          <a:prstGeom prst="ellipse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E36D08-1D47-1B17-EFCA-4F96B6E713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151519" y="2688324"/>
            <a:ext cx="840963" cy="840963"/>
          </a:xfrm>
          <a:prstGeom prst="ellipse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E23803-C97E-0679-3488-8C245D7679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98662" y="2688324"/>
            <a:ext cx="840963" cy="84096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E23D0-0FF0-42C6-B15F-A719DFDD5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199"/>
            <a:ext cx="11731752" cy="11645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AA216C1-AB2E-40F5-9FEB-99A051529B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1591" y="2616354"/>
            <a:ext cx="887413" cy="88900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D77457B-088A-4D58-BA8E-B758F3A6A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3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6074907-686A-4144-BB8F-791A360F4C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9643" y="4491306"/>
            <a:ext cx="2158999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FAEA8B42-3F7F-41AD-BABE-4EEB23482A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0929" y="2616354"/>
            <a:ext cx="887413" cy="88900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DD29B92B-5D6C-4077-8F1A-743E03C13A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1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008E0623-EC20-45C5-91A6-0F11089BC4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7567D676-2C80-4141-893B-11FCC59F84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07299" y="2616354"/>
            <a:ext cx="887413" cy="88900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13F3E81B-98F9-43EF-B142-E08146C84E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6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61293D0A-B2E6-4C99-A936-14475FCCE5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28138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F952DCC-32A4-47A9-94B1-DD217C6081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6949" y="2616354"/>
            <a:ext cx="887413" cy="88900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DBC70D5F-BACB-4A84-A4D0-71ECD4393E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74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527FC22-EC4A-4577-9F30-4B76AC7BCE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76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3A5E61-4930-643F-C870-0B885BD5D1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434661" y="3748073"/>
            <a:ext cx="9317820" cy="168964"/>
            <a:chOff x="1434661" y="3748073"/>
            <a:chExt cx="9317820" cy="1689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C0B5E23-017C-98F8-56D6-A44D682371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  <a:stCxn id="11" idx="6"/>
              <a:endCxn id="8" idx="2"/>
            </p:cNvCxnSpPr>
            <p:nvPr userDrawn="1"/>
          </p:nvCxnSpPr>
          <p:spPr>
            <a:xfrm flipH="1">
              <a:off x="1434661" y="3832555"/>
              <a:ext cx="93178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 descr="timeline markers">
              <a:extLst>
                <a:ext uri="{FF2B5EF4-FFF2-40B4-BE49-F238E27FC236}">
                  <a16:creationId xmlns:a16="http://schemas.microsoft.com/office/drawing/2014/main" id="{C9B4712F-53D8-B865-ED94-DB8B8FC12CF6}"/>
                </a:ext>
              </a:extLst>
            </p:cNvPr>
            <p:cNvSpPr/>
            <p:nvPr userDrawn="1"/>
          </p:nvSpPr>
          <p:spPr>
            <a:xfrm>
              <a:off x="1434661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9" name="Oval 8" descr="timeline markers">
              <a:extLst>
                <a:ext uri="{FF2B5EF4-FFF2-40B4-BE49-F238E27FC236}">
                  <a16:creationId xmlns:a16="http://schemas.microsoft.com/office/drawing/2014/main" id="{2004C008-7BEB-2666-E302-67CE046DD70A}"/>
                </a:ext>
              </a:extLst>
            </p:cNvPr>
            <p:cNvSpPr/>
            <p:nvPr userDrawn="1"/>
          </p:nvSpPr>
          <p:spPr>
            <a:xfrm>
              <a:off x="4487518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0" name="Oval 9" descr="timeline markers">
              <a:extLst>
                <a:ext uri="{FF2B5EF4-FFF2-40B4-BE49-F238E27FC236}">
                  <a16:creationId xmlns:a16="http://schemas.microsoft.com/office/drawing/2014/main" id="{091ECB05-AF52-EC56-7C38-6AE57F46F055}"/>
                </a:ext>
              </a:extLst>
            </p:cNvPr>
            <p:cNvSpPr/>
            <p:nvPr userDrawn="1"/>
          </p:nvSpPr>
          <p:spPr>
            <a:xfrm>
              <a:off x="7535518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1" name="Oval 10" descr="timeline markers">
              <a:extLst>
                <a:ext uri="{FF2B5EF4-FFF2-40B4-BE49-F238E27FC236}">
                  <a16:creationId xmlns:a16="http://schemas.microsoft.com/office/drawing/2014/main" id="{9FA5B378-820A-AD6F-C2F7-12D55DA9E413}"/>
                </a:ext>
              </a:extLst>
            </p:cNvPr>
            <p:cNvSpPr/>
            <p:nvPr userDrawn="1"/>
          </p:nvSpPr>
          <p:spPr>
            <a:xfrm>
              <a:off x="10583517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00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105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35377353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2422038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2784" y="1989139"/>
            <a:ext cx="5137149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3133" y="1989139"/>
            <a:ext cx="5139267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9627379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83909066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9434086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691384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81270776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70492458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EC3412D-C890-02C1-F02C-89C406025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46338" y="274638"/>
            <a:ext cx="91360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C8DDBBC-AAD3-2054-F8D6-2BD8C7555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03313" y="1989138"/>
            <a:ext cx="10479087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randomBar dir="vert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4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16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>
            <a:extLst>
              <a:ext uri="{FF2B5EF4-FFF2-40B4-BE49-F238E27FC236}">
                <a16:creationId xmlns:a16="http://schemas.microsoft.com/office/drawing/2014/main" id="{E971A921-C05B-0F2E-5D2C-CBF7ECA46B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82738" y="1989138"/>
            <a:ext cx="9121775" cy="16843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基于机器学习势的离子液体微观结构研究</a:t>
            </a:r>
            <a:endParaRPr lang="zh-CN" altLang="zh-CN" dirty="0"/>
          </a:p>
        </p:txBody>
      </p:sp>
      <p:sp>
        <p:nvSpPr>
          <p:cNvPr id="546819" name="Rectangle 3">
            <a:extLst>
              <a:ext uri="{FF2B5EF4-FFF2-40B4-BE49-F238E27FC236}">
                <a16:creationId xmlns:a16="http://schemas.microsoft.com/office/drawing/2014/main" id="{2C41E025-EED0-B4BD-AF2E-0EE505763B7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51088" y="4005263"/>
            <a:ext cx="7820025" cy="6477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ea"/>
                <a:ea typeface="+mn-ea"/>
              </a:rPr>
              <a:t>刘天豪 化工</a:t>
            </a:r>
            <a:r>
              <a:rPr lang="en-US" altLang="zh-CN" dirty="0">
                <a:latin typeface="+mn-ea"/>
                <a:ea typeface="+mn-ea"/>
              </a:rPr>
              <a:t>205</a:t>
            </a:r>
            <a:endParaRPr lang="zh-CN" altLang="zh-CN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827BC-1867-4AEF-8917-48108BFA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404664"/>
            <a:ext cx="11731752" cy="1164565"/>
          </a:xfrm>
        </p:spPr>
        <p:txBody>
          <a:bodyPr/>
          <a:lstStyle/>
          <a:p>
            <a:r>
              <a:rPr lang="zh-CN" altLang="en-US" dirty="0"/>
              <a:t>进度安排</a:t>
            </a:r>
            <a:endParaRPr lang="en-US" dirty="0"/>
          </a:p>
        </p:txBody>
      </p:sp>
      <p:pic>
        <p:nvPicPr>
          <p:cNvPr id="23" name="Picture Placeholder 22" descr="Seed Packet">
            <a:extLst>
              <a:ext uri="{FF2B5EF4-FFF2-40B4-BE49-F238E27FC236}">
                <a16:creationId xmlns:a16="http://schemas.microsoft.com/office/drawing/2014/main" id="{328809D6-74EB-4AE9-A789-42A189ABA2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361591" y="2616354"/>
            <a:ext cx="887413" cy="8890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91A31-7866-4F47-B0CF-3293835EED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648" y="4019516"/>
            <a:ext cx="2372470" cy="993660"/>
          </a:xfrm>
        </p:spPr>
        <p:txBody>
          <a:bodyPr/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论文选题，查阅文献，撰写开题报告，进行文献翻译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413A59-8009-405C-B473-F659F4B46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5384" y="5301208"/>
            <a:ext cx="2158999" cy="6016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2023.12-2024.02</a:t>
            </a:r>
            <a:endParaRPr lang="en-US" sz="1200" dirty="0"/>
          </a:p>
        </p:txBody>
      </p:sp>
      <p:pic>
        <p:nvPicPr>
          <p:cNvPr id="37" name="Picture Placeholder 36" descr="Sprouting Seed">
            <a:extLst>
              <a:ext uri="{FF2B5EF4-FFF2-40B4-BE49-F238E27FC236}">
                <a16:creationId xmlns:a16="http://schemas.microsoft.com/office/drawing/2014/main" id="{808BB55A-E218-4F23-8F36-9631520FC9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4420929" y="2616354"/>
            <a:ext cx="887413" cy="88900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350F797-AA8E-422D-B1BE-31919E5E85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1457" y="4019516"/>
            <a:ext cx="2585943" cy="1353700"/>
          </a:xfrm>
        </p:spPr>
        <p:txBody>
          <a:bodyPr/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开题答辩，尝试搭建神经网络来进行分子动力学与速率常数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k</a:t>
            </a:r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的关联</a:t>
            </a:r>
            <a:endParaRPr 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3FFC51-169D-49BB-A779-7EFB4D82A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0137" y="5301208"/>
            <a:ext cx="1983726" cy="6016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2024.02-2024.03</a:t>
            </a:r>
            <a:endParaRPr lang="en-US" sz="1200" dirty="0"/>
          </a:p>
        </p:txBody>
      </p:sp>
      <p:pic>
        <p:nvPicPr>
          <p:cNvPr id="50" name="Picture Placeholder 49" descr="Deciduous tree">
            <a:extLst>
              <a:ext uri="{FF2B5EF4-FFF2-40B4-BE49-F238E27FC236}">
                <a16:creationId xmlns:a16="http://schemas.microsoft.com/office/drawing/2014/main" id="{8FAF4296-69A8-4B30-9839-88B5471229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7407299" y="2616354"/>
            <a:ext cx="887413" cy="8890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642F3E-3C03-4E20-ABCA-E003162FC0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6144" y="4019516"/>
            <a:ext cx="2585943" cy="1065668"/>
          </a:xfrm>
        </p:spPr>
        <p:txBody>
          <a:bodyPr/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完善分析结果，完善模型训练，检验模型的精度和迁移能力</a:t>
            </a:r>
            <a:endParaRPr 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2FF5CE-711D-42E8-B7EA-B1A1F77253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801" y="5301208"/>
            <a:ext cx="1983726" cy="6016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2024.03-2024.05</a:t>
            </a:r>
            <a:endParaRPr lang="en-US" sz="1200" dirty="0"/>
          </a:p>
        </p:txBody>
      </p:sp>
      <p:pic>
        <p:nvPicPr>
          <p:cNvPr id="41" name="Picture Placeholder 40" descr="Apple">
            <a:extLst>
              <a:ext uri="{FF2B5EF4-FFF2-40B4-BE49-F238E27FC236}">
                <a16:creationId xmlns:a16="http://schemas.microsoft.com/office/drawing/2014/main" id="{62F99FB0-410C-43BA-A2EB-190B8F5F34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>
          <a:xfrm>
            <a:off x="10456949" y="2616354"/>
            <a:ext cx="887413" cy="88900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7D8C714-BC59-4848-A254-B9834EBACE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4144" y="4019516"/>
            <a:ext cx="2344407" cy="993660"/>
          </a:xfrm>
        </p:spPr>
        <p:txBody>
          <a:bodyPr/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撰写完整的毕业论文、查重、盲审和毕业论文答辩</a:t>
            </a:r>
            <a:endParaRPr 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433887D-8F27-4450-A714-B160672FA7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34825" y="5301208"/>
            <a:ext cx="1983726" cy="6016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2024.05-2024.06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33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62153-3216-8AAC-3B5A-117ABA59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912" y="2286000"/>
            <a:ext cx="1584176" cy="1143000"/>
          </a:xfrm>
        </p:spPr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3FBB8B-93BB-A615-3B59-BBBFF86A35D9}"/>
              </a:ext>
            </a:extLst>
          </p:cNvPr>
          <p:cNvSpPr txBox="1"/>
          <p:nvPr/>
        </p:nvSpPr>
        <p:spPr>
          <a:xfrm>
            <a:off x="2659001" y="3501008"/>
            <a:ext cx="6873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感谢各位老师的批评、斧正。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5DAFEA-A60E-0702-0EDB-08C2ADDFE229}"/>
              </a:ext>
            </a:extLst>
          </p:cNvPr>
          <p:cNvSpPr txBox="1"/>
          <p:nvPr/>
        </p:nvSpPr>
        <p:spPr>
          <a:xfrm>
            <a:off x="3048000" y="59492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dirty="0">
                <a:latin typeface="+mn-ea"/>
                <a:ea typeface="+mn-ea"/>
              </a:rPr>
              <a:t>刘天豪 化工</a:t>
            </a:r>
            <a:r>
              <a:rPr lang="en-US" altLang="zh-CN" dirty="0">
                <a:latin typeface="+mn-ea"/>
                <a:ea typeface="+mn-ea"/>
              </a:rPr>
              <a:t>205 20000110 </a:t>
            </a:r>
          </a:p>
          <a:p>
            <a:pPr algn="ctr" eaLnBrk="1" hangingPunct="1">
              <a:defRPr/>
            </a:pPr>
            <a:r>
              <a:rPr lang="en-US" altLang="zh-CN" dirty="0">
                <a:latin typeface="+mn-ea"/>
                <a:ea typeface="+mn-ea"/>
              </a:rPr>
              <a:t>2024.03</a:t>
            </a:r>
            <a:endParaRPr lang="zh-CN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212658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8B597-D0B5-0AE1-1208-35DA0F8D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4FC95-0AD0-2562-6424-7A5E588AC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584" y="1556792"/>
            <a:ext cx="10479087" cy="431958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dirty="0"/>
              <a:t>1. </a:t>
            </a:r>
            <a:r>
              <a:rPr lang="zh-CN" altLang="en-US" dirty="0" smtClean="0"/>
              <a:t>背景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2. </a:t>
            </a:r>
            <a:r>
              <a:rPr lang="zh-CN" altLang="en-US" dirty="0" smtClean="0"/>
              <a:t>综述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3. </a:t>
            </a:r>
            <a:r>
              <a:rPr lang="zh-CN" altLang="en-US" dirty="0"/>
              <a:t>技术</a:t>
            </a:r>
            <a:r>
              <a:rPr lang="zh-CN" altLang="en-US" dirty="0" smtClean="0"/>
              <a:t>路线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4. </a:t>
            </a:r>
            <a:r>
              <a:rPr lang="zh-CN" altLang="en-US" dirty="0"/>
              <a:t>时间安排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>
            <a:extLst>
              <a:ext uri="{FF2B5EF4-FFF2-40B4-BE49-F238E27FC236}">
                <a16:creationId xmlns:a16="http://schemas.microsoft.com/office/drawing/2014/main" id="{F8114FCE-F4FE-0311-4176-F9210C7C7E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3552" y="309355"/>
            <a:ext cx="10972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/>
              <a:t>研究背景</a:t>
            </a:r>
            <a:r>
              <a:rPr lang="en-US" altLang="zh-CN" sz="4000" dirty="0"/>
              <a:t>-</a:t>
            </a:r>
            <a:r>
              <a:rPr lang="zh-CN" altLang="en-US" sz="4000" dirty="0"/>
              <a:t>离子液体</a:t>
            </a:r>
            <a:endParaRPr lang="zh-CN" altLang="zh-CN" sz="4000" dirty="0"/>
          </a:p>
        </p:txBody>
      </p:sp>
      <p:sp>
        <p:nvSpPr>
          <p:cNvPr id="548867" name="Rectangle 3">
            <a:extLst>
              <a:ext uri="{FF2B5EF4-FFF2-40B4-BE49-F238E27FC236}">
                <a16:creationId xmlns:a16="http://schemas.microsoft.com/office/drawing/2014/main" id="{38464BDE-EE87-47FA-B2E2-AA6B3FD8AE4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07368" y="5157192"/>
            <a:ext cx="5387975" cy="3952875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dirty="0"/>
              <a:t>优势：低蒸汽压</a:t>
            </a:r>
            <a:endParaRPr lang="en-US" altLang="zh-CN" sz="1800" dirty="0"/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dirty="0"/>
              <a:t>高离子导电性</a:t>
            </a:r>
            <a:endParaRPr lang="en-US" altLang="zh-CN" sz="1800" dirty="0"/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dirty="0"/>
              <a:t>高温度稳定性</a:t>
            </a:r>
            <a:endParaRPr lang="en-US" altLang="zh-CN" sz="1800" dirty="0"/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dirty="0"/>
              <a:t>良好的溶剂性能</a:t>
            </a:r>
            <a:endParaRPr lang="en-US" altLang="zh-CN" sz="1800" dirty="0"/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dirty="0"/>
              <a:t>通过改变烷基链长可以很方便地改变性质</a:t>
            </a:r>
            <a:endParaRPr lang="en-US" altLang="zh-CN" sz="18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sz="2800" dirty="0"/>
          </a:p>
        </p:txBody>
      </p:sp>
      <p:pic>
        <p:nvPicPr>
          <p:cNvPr id="7172" name="图片 2">
            <a:extLst>
              <a:ext uri="{FF2B5EF4-FFF2-40B4-BE49-F238E27FC236}">
                <a16:creationId xmlns:a16="http://schemas.microsoft.com/office/drawing/2014/main" id="{7407F0EA-F4DF-3656-1EC8-C926A3E5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2" y="1738230"/>
            <a:ext cx="4824536" cy="341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60CAA7-664E-5FBA-729A-A3F460A46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2024" y="4797152"/>
            <a:ext cx="4968875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4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9pPr>
          </a:lstStyle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kern="0" dirty="0"/>
              <a:t>问题：合成时间长（</a:t>
            </a:r>
            <a:r>
              <a:rPr lang="en-US" altLang="zh-CN" sz="1800" kern="0" dirty="0"/>
              <a:t>2-7</a:t>
            </a:r>
            <a:r>
              <a:rPr lang="zh-CN" altLang="en-US" sz="1800" kern="0" dirty="0"/>
              <a:t>天）</a:t>
            </a:r>
            <a:endParaRPr lang="en-US" altLang="zh-CN" sz="1800" kern="0" dirty="0"/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kern="0" dirty="0"/>
              <a:t>反应动力学数据缺乏</a:t>
            </a:r>
            <a:endParaRPr lang="en-US" altLang="zh-CN" sz="1800" kern="0" dirty="0"/>
          </a:p>
        </p:txBody>
      </p:sp>
      <p:pic>
        <p:nvPicPr>
          <p:cNvPr id="7174" name="图片 9">
            <a:extLst>
              <a:ext uri="{FF2B5EF4-FFF2-40B4-BE49-F238E27FC236}">
                <a16:creationId xmlns:a16="http://schemas.microsoft.com/office/drawing/2014/main" id="{E7215F68-7739-E97A-72D0-7ACF0664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35" y="2134989"/>
            <a:ext cx="5828453" cy="23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58C2B1-66B6-AF4E-AD8D-92977C5EB3A8}"/>
              </a:ext>
            </a:extLst>
          </p:cNvPr>
          <p:cNvSpPr txBox="1"/>
          <p:nvPr/>
        </p:nvSpPr>
        <p:spPr>
          <a:xfrm>
            <a:off x="6312024" y="5805264"/>
            <a:ext cx="6592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需要一种更快的方法，来减少实验数量。</a:t>
            </a:r>
            <a:endParaRPr lang="en-US" altLang="zh-CN" sz="2400" b="1" kern="0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8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8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8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8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67" grpId="0" uiExpand="1" build="allAtOnce"/>
      <p:bldP spid="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FA755-69DB-39FA-6FA4-6F6D67DB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分子动力学方法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752BE-AB81-7354-6FB7-3EA7B7A02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2132856"/>
            <a:ext cx="7442050" cy="41197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dirty="0"/>
              <a:t>分子动力学模拟：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sz="3200" dirty="0"/>
              <a:t>分为基于牛顿力学的经典分子动力学（</a:t>
            </a:r>
            <a:r>
              <a:rPr lang="en-US" altLang="zh-CN" sz="3200" dirty="0"/>
              <a:t>MD</a:t>
            </a:r>
            <a:r>
              <a:rPr lang="zh-CN" altLang="en-US" sz="3200" dirty="0"/>
              <a:t>）和从头算分子动力学（</a:t>
            </a:r>
            <a:r>
              <a:rPr lang="en-US" altLang="zh-CN" sz="3200" dirty="0"/>
              <a:t>AIMD</a:t>
            </a:r>
            <a:r>
              <a:rPr lang="zh-CN" altLang="en-US" sz="3200" dirty="0"/>
              <a:t>）。</a:t>
            </a:r>
            <a:r>
              <a:rPr lang="en-US" altLang="zh-CN" sz="3200" dirty="0"/>
              <a:t>AIMD</a:t>
            </a:r>
            <a:r>
              <a:rPr lang="zh-CN" altLang="en-US" sz="3200" dirty="0"/>
              <a:t>用量子方法来模拟电子行为，结果很精确，但是消耗过多算力，很难得到能满足需要的数据。</a:t>
            </a:r>
            <a:endParaRPr lang="en-US" altLang="zh-CN" sz="3200" dirty="0"/>
          </a:p>
          <a:p>
            <a:pPr marL="0" indent="0">
              <a:buNone/>
              <a:defRPr/>
            </a:pPr>
            <a:r>
              <a:rPr lang="zh-CN" altLang="en-US" sz="3200" dirty="0"/>
              <a:t>本研究使用</a:t>
            </a:r>
            <a:r>
              <a:rPr lang="en-US" altLang="zh-CN" sz="3200" dirty="0"/>
              <a:t>MD</a:t>
            </a:r>
            <a:r>
              <a:rPr lang="zh-CN" altLang="en-US" sz="3200" dirty="0"/>
              <a:t>。</a:t>
            </a:r>
          </a:p>
        </p:txBody>
      </p:sp>
      <p:pic>
        <p:nvPicPr>
          <p:cNvPr id="9220" name="图片 4" descr="图表, 散点图&#10;&#10;描述已自动生成">
            <a:extLst>
              <a:ext uri="{FF2B5EF4-FFF2-40B4-BE49-F238E27FC236}">
                <a16:creationId xmlns:a16="http://schemas.microsoft.com/office/drawing/2014/main" id="{B59359FA-77F2-3347-6D39-47E11CBB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" y="1844824"/>
            <a:ext cx="4799013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日程表&#10;&#10;描述已自动生成">
            <a:extLst>
              <a:ext uri="{FF2B5EF4-FFF2-40B4-BE49-F238E27FC236}">
                <a16:creationId xmlns:a16="http://schemas.microsoft.com/office/drawing/2014/main" id="{BE585EBB-36C7-061F-CF51-E16BFFA020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176038"/>
            <a:ext cx="10128448" cy="56588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ABD10B1-41C5-753E-7BB3-B1D8BBF2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如何从</a:t>
            </a:r>
            <a:r>
              <a:rPr lang="en-US" altLang="zh-CN" dirty="0"/>
              <a:t>MD</a:t>
            </a:r>
            <a:r>
              <a:rPr lang="zh-CN" altLang="en-US" dirty="0"/>
              <a:t>中获取信息？</a:t>
            </a:r>
          </a:p>
        </p:txBody>
      </p:sp>
      <p:pic>
        <p:nvPicPr>
          <p:cNvPr id="10244" name="图片 5" descr="图表, 散点图&#10;&#10;描述已自动生成">
            <a:extLst>
              <a:ext uri="{FF2B5EF4-FFF2-40B4-BE49-F238E27FC236}">
                <a16:creationId xmlns:a16="http://schemas.microsoft.com/office/drawing/2014/main" id="{2B914942-BE98-6731-5446-301F54E18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836712"/>
            <a:ext cx="1792288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E19C3A-F0A7-E9F0-624F-BECB9D4D6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36" y="5814149"/>
            <a:ext cx="2167401" cy="87546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895F1-B4A3-7607-F88D-C41985689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225" y="1359879"/>
            <a:ext cx="4176464" cy="916994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f(			) =k?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718B7E-52FA-EB0C-4490-D7C0BFBA80AF}"/>
                  </a:ext>
                </a:extLst>
              </p:cNvPr>
              <p:cNvSpPr txBox="1"/>
              <p:nvPr/>
            </p:nvSpPr>
            <p:spPr>
              <a:xfrm>
                <a:off x="191344" y="3013501"/>
                <a:ext cx="194421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𝛤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：</m:t>
                    </m:r>
                  </m:oMath>
                </a14:m>
                <a:r>
                  <a:rPr lang="zh-CN" altLang="en-US" b="0" dirty="0">
                    <a:latin typeface="+mn-ea"/>
                    <a:ea typeface="+mn-ea"/>
                  </a:rPr>
                  <a:t>用于定量局部共溶剂浓度与整体平均浓度之差</a:t>
                </a:r>
                <a:endParaRPr lang="en-US" altLang="zh-CN" b="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718B7E-52FA-EB0C-4490-D7C0BFBA8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013501"/>
                <a:ext cx="1944216" cy="830997"/>
              </a:xfrm>
              <a:prstGeom prst="rect">
                <a:avLst/>
              </a:prstGeom>
              <a:blipFill>
                <a:blip r:embed="rId5"/>
                <a:stretch>
                  <a:fillRect l="-7210" t="-10949" r="-1567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35B545F-BF05-2E59-13FB-0F298C974CA6}"/>
                  </a:ext>
                </a:extLst>
              </p:cNvPr>
              <p:cNvSpPr txBox="1"/>
              <p:nvPr/>
            </p:nvSpPr>
            <p:spPr>
              <a:xfrm>
                <a:off x="191344" y="4005064"/>
                <a:ext cx="187220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𝜏</m:t>
                    </m:r>
                    <m:r>
                      <a:rPr lang="zh-CN" altLang="en-US" i="0">
                        <a:latin typeface="Cambria Math" panose="02040503050406030204" pitchFamily="18" charset="0"/>
                        <a:ea typeface="+mn-ea"/>
                      </a:rPr>
                      <m:t>：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描述反应物和水之间氢键强度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35B545F-BF05-2E59-13FB-0F298C974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4005064"/>
                <a:ext cx="1872208" cy="553998"/>
              </a:xfrm>
              <a:prstGeom prst="rect">
                <a:avLst/>
              </a:prstGeom>
              <a:blipFill>
                <a:blip r:embed="rId6"/>
                <a:stretch>
                  <a:fillRect l="-7468" t="-16484" b="-2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AA45C21-40C6-145E-9880-AC9B8665CC12}"/>
                  </a:ext>
                </a:extLst>
              </p:cNvPr>
              <p:cNvSpPr txBox="1"/>
              <p:nvPr/>
            </p:nvSpPr>
            <p:spPr>
              <a:xfrm>
                <a:off x="119336" y="4653136"/>
                <a:ext cx="23762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：描述反应物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r>
                  <a:rPr lang="zh-CN" altLang="en-US" dirty="0">
                    <a:latin typeface="+mn-ea"/>
                    <a:ea typeface="+mn-ea"/>
                  </a:rPr>
                  <a:t>亲水性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AA45C21-40C6-145E-9880-AC9B8665C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53136"/>
                <a:ext cx="2376264" cy="646331"/>
              </a:xfrm>
              <a:prstGeom prst="rect">
                <a:avLst/>
              </a:prstGeom>
              <a:blipFill>
                <a:blip r:embed="rId7"/>
                <a:stretch>
                  <a:fillRect l="-2314" t="-660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B66A9-76CA-F183-86A8-F84FF604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先前研究</a:t>
            </a:r>
            <a:r>
              <a:rPr lang="en-US" altLang="zh-CN" dirty="0"/>
              <a:t>-</a:t>
            </a:r>
            <a:r>
              <a:rPr lang="zh-CN" altLang="en-US" dirty="0"/>
              <a:t>使用</a:t>
            </a:r>
            <a:r>
              <a:rPr lang="en-US" altLang="zh-CN" dirty="0"/>
              <a:t>3D CNN</a:t>
            </a:r>
            <a:r>
              <a:rPr lang="zh-CN" altLang="en-US" dirty="0"/>
              <a:t>方法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82BF82-32EF-9D65-B3BA-5A74B58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3232" y="2168580"/>
            <a:ext cx="6147989" cy="4319587"/>
          </a:xfrm>
        </p:spPr>
        <p:txBody>
          <a:bodyPr/>
          <a:lstStyle/>
          <a:p>
            <a:r>
              <a:rPr lang="zh-CN" altLang="en-US" sz="3200" dirty="0"/>
              <a:t>从</a:t>
            </a:r>
            <a:r>
              <a:rPr lang="en-US" altLang="zh-CN" sz="3200" dirty="0"/>
              <a:t>MD</a:t>
            </a:r>
            <a:r>
              <a:rPr lang="zh-CN" altLang="en-US" sz="3200" dirty="0"/>
              <a:t>中获取三维轨迹信息</a:t>
            </a:r>
            <a:endParaRPr lang="en-US" altLang="zh-CN" sz="3200" dirty="0"/>
          </a:p>
          <a:p>
            <a:r>
              <a:rPr lang="zh-CN" altLang="en-US" sz="3200" dirty="0"/>
              <a:t>生成如（</a:t>
            </a:r>
            <a:r>
              <a:rPr lang="en-US" altLang="zh-CN" sz="3200" dirty="0" err="1"/>
              <a:t>x,y,z,c</a:t>
            </a:r>
            <a:r>
              <a:rPr lang="zh-CN" altLang="en-US" sz="3200" dirty="0"/>
              <a:t>）的体素</a:t>
            </a:r>
            <a:endParaRPr lang="en-US" altLang="zh-CN" sz="3200" dirty="0"/>
          </a:p>
          <a:p>
            <a:r>
              <a:rPr lang="zh-CN" altLang="en-US" sz="3200" dirty="0"/>
              <a:t>将体素在时间上平均，得到体素表示</a:t>
            </a:r>
            <a:endParaRPr lang="en-US" altLang="zh-CN" sz="3200" dirty="0"/>
          </a:p>
          <a:p>
            <a:r>
              <a:rPr lang="zh-CN" altLang="en-US" sz="3200" dirty="0"/>
              <a:t>将体素表示作为神经网络输入项，将动力学数据作为数据标记和输出项，训练神经网络。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64936D-20C8-54E1-93AC-8C30CE62D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3" y="1989139"/>
            <a:ext cx="6147989" cy="23392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4E1EF8-ECE2-D51D-E0EF-4D43D011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2" y="5019830"/>
            <a:ext cx="6259341" cy="1509271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B1672-AA65-BE78-C794-6684FD12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先前研究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B3402-EB14-F45F-047C-B4336B6BF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7648" y="5863579"/>
            <a:ext cx="10479087" cy="143956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3D CNN</a:t>
            </a:r>
            <a:r>
              <a:rPr lang="zh-CN" altLang="en-US" dirty="0"/>
              <a:t>取得了很好的结果。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01578A-E213-7E07-89CB-C2F9AA495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916832"/>
            <a:ext cx="9924687" cy="3573834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5A388-C729-0437-D97C-4D9C3848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技术路线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5B414559-8BA3-0CAF-96E3-A8DE54105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0" y="3068960"/>
            <a:ext cx="11886040" cy="288032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ABB77A-FCA2-5CB1-E749-E5FE86D04E55}"/>
              </a:ext>
            </a:extLst>
          </p:cNvPr>
          <p:cNvSpPr txBox="1"/>
          <p:nvPr/>
        </p:nvSpPr>
        <p:spPr>
          <a:xfrm>
            <a:off x="695400" y="2204864"/>
            <a:ext cx="4573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1.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从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MD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模拟到体素表示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示&#10;&#10;低可信度描述已自动生成">
            <a:extLst>
              <a:ext uri="{FF2B5EF4-FFF2-40B4-BE49-F238E27FC236}">
                <a16:creationId xmlns:a16="http://schemas.microsoft.com/office/drawing/2014/main" id="{47350A41-DDB1-71A2-172C-DEA62D629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081398"/>
            <a:ext cx="10826739" cy="57319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30925F-E5E8-1385-45C5-5910FF65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92" y="260648"/>
            <a:ext cx="9136062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技术路线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1A635-5EE5-5ACA-C559-B7AE78C7F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556792"/>
            <a:ext cx="11449272" cy="72008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3200" dirty="0"/>
              <a:t>2. </a:t>
            </a:r>
            <a:r>
              <a:rPr lang="zh-CN" altLang="en-US" sz="3200" dirty="0"/>
              <a:t>训练和验证神经网络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254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254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</Template>
  <TotalTime>11954</TotalTime>
  <Words>341</Words>
  <Application>Microsoft Office PowerPoint</Application>
  <PresentationFormat>宽屏</PresentationFormat>
  <Paragraphs>53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黑体</vt:lpstr>
      <vt:lpstr>华文细黑</vt:lpstr>
      <vt:lpstr>宋体</vt:lpstr>
      <vt:lpstr>微软雅黑</vt:lpstr>
      <vt:lpstr>霞鹜文楷 GB 融合</vt:lpstr>
      <vt:lpstr>Arial</vt:lpstr>
      <vt:lpstr>Cambria Math</vt:lpstr>
      <vt:lpstr>Times New Roman</vt:lpstr>
      <vt:lpstr>Wingdings</vt:lpstr>
      <vt:lpstr>默认设计模板</vt:lpstr>
      <vt:lpstr>基于机器学习势的离子液体微观结构研究</vt:lpstr>
      <vt:lpstr>目录</vt:lpstr>
      <vt:lpstr>研究背景-离子液体</vt:lpstr>
      <vt:lpstr>分子动力学方法</vt:lpstr>
      <vt:lpstr>如何从MD中获取信息？</vt:lpstr>
      <vt:lpstr>先前研究-使用3D CNN方法</vt:lpstr>
      <vt:lpstr>先前研究</vt:lpstr>
      <vt:lpstr>技术路线</vt:lpstr>
      <vt:lpstr>技术路线</vt:lpstr>
      <vt:lpstr>进度安排</vt:lpstr>
      <vt:lpstr>END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ECUST模版</dc:title>
  <dc:creator>华东理工大学;刘天豪</dc:creator>
  <cp:lastModifiedBy>PC</cp:lastModifiedBy>
  <cp:revision>559</cp:revision>
  <dcterms:created xsi:type="dcterms:W3CDTF">2007-01-09T04:58:52Z</dcterms:created>
  <dcterms:modified xsi:type="dcterms:W3CDTF">2024-03-07T10:41:49Z</dcterms:modified>
</cp:coreProperties>
</file>